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sldIdLst>
    <p:sldId id="264" r:id="rId5"/>
    <p:sldId id="269" r:id="rId6"/>
    <p:sldId id="281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880F3B-5925-CADE-D6E8-9797B10D3FCA}" name="Garrett Z Siemann" initials="GZS" userId="S::gzs2@nau.edu::40673fba-f4d1-4cdd-ae28-b93979ed8a61" providerId="AD"/>
  <p188:author id="{8A4D67CF-8BF9-356C-1C18-FAC90F0387B7}" name="Calvin Michael Schenkenberger" initials="CS" userId="S::cms2378@nau.edu::e0999c97-5b08-4505-9cb9-67177e7a2005" providerId="AD"/>
  <p188:author id="{9235FCF0-DA65-670B-7029-BFA182E2BD5F}" name="Joshua Michael Hernandez" initials="JH" userId="S::jmh2294@nau.edu::ae5f2da7-b372-485c-be98-0e715a9831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66"/>
    <a:srgbClr val="00ADB5"/>
    <a:srgbClr val="F8B700"/>
    <a:srgbClr val="002455"/>
    <a:srgbClr val="FAC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Altair Krikawa" userId="4c578624-8c72-4009-abca-faa2160fc05b" providerId="ADAL" clId="{8AD748FC-CC5F-4C30-B9A3-3C0806B19734}"/>
    <pc:docChg chg="delSld">
      <pc:chgData name="Nathan Altair Krikawa" userId="4c578624-8c72-4009-abca-faa2160fc05b" providerId="ADAL" clId="{8AD748FC-CC5F-4C30-B9A3-3C0806B19734}" dt="2024-09-11T22:47:14.811" v="0" actId="47"/>
      <pc:docMkLst>
        <pc:docMk/>
      </pc:docMkLst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1514395425" sldId="258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3803442049" sldId="259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1070346799" sldId="260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3565801048" sldId="268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1129598943" sldId="272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883584891" sldId="273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4169206899" sldId="274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2994594980" sldId="275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3287753995" sldId="276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2719856016" sldId="277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2027046267" sldId="279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1644646536" sldId="283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2273819896" sldId="284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3093410028" sldId="285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3518682320" sldId="286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2772274024" sldId="287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1768717253" sldId="289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13388434" sldId="293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2425357806" sldId="294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2777991765" sldId="295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608254890" sldId="297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3609900815" sldId="298"/>
        </pc:sldMkLst>
      </pc:sldChg>
      <pc:sldChg chg="del">
        <pc:chgData name="Nathan Altair Krikawa" userId="4c578624-8c72-4009-abca-faa2160fc05b" providerId="ADAL" clId="{8AD748FC-CC5F-4C30-B9A3-3C0806B19734}" dt="2024-09-11T22:47:14.811" v="0" actId="47"/>
        <pc:sldMkLst>
          <pc:docMk/>
          <pc:sldMk cId="3794011594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FCE00-A08F-F34C-8B2A-F2A1B097E4E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0EEC6-E699-EC40-B288-4BCFF47A8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5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3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3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13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4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36C5E-5FF5-844C-8C28-556FC7CDE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44E89A-BD00-7D48-9534-79FE4BB9B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D931C-A4FE-0743-918B-83B5D33D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5D15-ADC5-4CC5-9488-20C23DB8F06E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CE29E-29AB-1C4C-A663-C9BCC761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88E20-69B0-9D45-906E-A207873C0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0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EB113-833A-BA46-A4CA-DD3CDD81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E2D8A7-B4B0-804E-A130-4BE348810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AE9D8-B92D-6948-9D71-2225347E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F287-44C8-4CAF-85A7-69E9FE31FC2B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FB218-BE31-ED45-BDF7-A73541C3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A9250-5632-024D-8FB5-E1387B1F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3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F55D22-0D02-3D48-BDE9-D8535FF6B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A95A0-52B5-624F-83C4-9B828D682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BBE00-EF3A-6F49-95C1-AF1836A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5D72-F367-4993-AD62-AE371F65928A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51921-ED5D-A540-9E21-61DB52B01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08A4B-7B7A-0844-8907-5CDD932B4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5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8C85E-29BE-2D49-B7F4-7232DA97C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81C2-9C39-FA41-81CE-A8CE1FB8E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C4349-8CC9-2747-82C4-B02A2A939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B59F-61A2-47EB-9532-1B162D2D60C1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3F8EB-DC9C-8E4C-8B60-E1A3569D0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B1857-D7CE-234E-8774-57737192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8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FEB0-1A43-634E-95F9-E33A6EE27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B9A21-E4C4-9847-9AB6-F10863D30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86DDC-AD03-1A41-B5EB-1A144BE5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78F-D493-47CD-95F1-ADC9A73553A1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7FFFF-479A-4F46-A169-60B08FF8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1059C-4693-AD45-8A26-282C67691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6852C-D0C2-994E-9749-9963D31B5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8DC13-7EBF-434F-9B35-46E5E8DCEE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21D45-5814-8B43-B45B-89764E7EF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0EEE4-CDB2-BD4F-94A4-E3B7CDD67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EBE0-6899-4B5E-A03A-36D1A4AA8154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68527-E6F1-374D-B50D-6A3DA6EE8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74548-CAE4-2341-81D5-954CA9CF4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9FDF2-370F-4C4C-8D07-56A6D9936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9E48-4068-644E-B96B-07B2FC553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36926-5BF4-2042-99E7-19D451453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C96B7C-09EF-524A-B7B8-8B4B7A0BB2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FD6420-D0FB-B341-919A-C93F7F14B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CCB34A-2DC1-FC49-A770-8CD7B72D4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750B-1E7F-4D8C-A62D-D702C3D6009F}" type="datetime1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1C2A46-9D42-1340-88FC-9F8277856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51DF1-4A2E-5449-A4A0-D689395F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8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25017-16AE-0F45-9B40-C174C5BC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BE8F43-465F-2A43-A647-B19369BC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A417-A798-4A50-8504-995A62D52325}" type="datetime1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3172C-992F-EE45-B607-0D1C10808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0F40D2-CEC7-C847-9289-7FCF3B7D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8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982E84-8062-074A-81FA-AD0852CD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C5B8-5AA4-4A68-8FF1-A58422030113}" type="datetime1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EB54F-B174-0343-8C7A-2520ABF7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DBD70-A3AC-F449-A95F-FE4186EA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4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27D8F-8292-A944-BC34-D24DA7B30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14488-9CB9-7849-8EB0-F3AFC5D62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8F106-219A-9F40-923A-6B1BBF539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0A060-1157-7B44-910D-8CD656AB9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16160-8C6B-4E1D-A065-E7D3508E8B29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A16B1-FF42-1142-9862-B5DA2B3E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B7B2C-7A5E-EA43-A60F-17A94EA1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5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F1F19-F29F-C24A-808B-1F8BAB5B4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F67541-FC6E-E442-AC37-2EB14B5FC2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DAF99-0226-8F4A-A4B4-E846C25C7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FD726-B887-114A-9A4A-F79E99BB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1D96-2F94-4973-9F15-F48E16269F54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17FDA-6EB7-B749-AC73-13A015CF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08DF2-E29F-FF4B-8CFC-BB8438FA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0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9538A6-B924-0D46-A900-260F873EA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C3FC8-B71E-D944-BCF7-E6D363090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8CA6B-08D5-A343-8858-F924E3790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AF246-78C0-49F0-A138-264ABB13B8B0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94070-0D40-7E40-A316-7937BF37A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3FB5A-C7A9-0C44-B658-427ABBA78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166F6-F931-CC42-835D-68601A0A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rtifact">
            <a:extLst>
              <a:ext uri="{FF2B5EF4-FFF2-40B4-BE49-F238E27FC236}">
                <a16:creationId xmlns:a16="http://schemas.microsoft.com/office/drawing/2014/main" id="{0E43C65F-5EB8-593D-1581-06102CB22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  <p:pic>
        <p:nvPicPr>
          <p:cNvPr id="12" name="Figure" descr="NAU: Northern Arizona University.">
            <a:extLst>
              <a:ext uri="{FF2B5EF4-FFF2-40B4-BE49-F238E27FC236}">
                <a16:creationId xmlns:a16="http://schemas.microsoft.com/office/drawing/2014/main" id="{A8B0D61F-16B3-774E-AA6C-80DC2AF131F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40654" y="6128071"/>
            <a:ext cx="6510693" cy="322793"/>
          </a:xfrm>
          <a:prstGeom prst="rect">
            <a:avLst/>
          </a:prstGeom>
        </p:spPr>
      </p:pic>
      <p:sp>
        <p:nvSpPr>
          <p:cNvPr id="2" name="H1">
            <a:extLst>
              <a:ext uri="{FF2B5EF4-FFF2-40B4-BE49-F238E27FC236}">
                <a16:creationId xmlns:a16="http://schemas.microsoft.com/office/drawing/2014/main" id="{9B50D50C-EE1C-F542-BF61-736210620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7012"/>
            <a:ext cx="9144000" cy="1445787"/>
          </a:xfrm>
        </p:spPr>
        <p:txBody>
          <a:bodyPr anchor="ctr">
            <a:noAutofit/>
          </a:bodyPr>
          <a:lstStyle/>
          <a:p>
            <a:r>
              <a:rPr lang="en-US" sz="7200" b="1">
                <a:solidFill>
                  <a:srgbClr val="F8B700"/>
                </a:solidFill>
                <a:latin typeface="Arial" panose="020B0604020202020204" pitchFamily="34" charset="0"/>
              </a:rPr>
              <a:t>SnackFlight</a:t>
            </a:r>
            <a:endParaRPr lang="en-US" sz="4000">
              <a:solidFill>
                <a:srgbClr val="F8B700"/>
              </a:solidFill>
            </a:endParaRPr>
          </a:p>
        </p:txBody>
      </p:sp>
      <p:sp>
        <p:nvSpPr>
          <p:cNvPr id="7" name="H2">
            <a:extLst>
              <a:ext uri="{FF2B5EF4-FFF2-40B4-BE49-F238E27FC236}">
                <a16:creationId xmlns:a16="http://schemas.microsoft.com/office/drawing/2014/main" id="{D15E5935-7826-A781-7B22-8B808BEB773B}"/>
              </a:ext>
            </a:extLst>
          </p:cNvPr>
          <p:cNvSpPr txBox="1"/>
          <p:nvPr/>
        </p:nvSpPr>
        <p:spPr>
          <a:xfrm>
            <a:off x="2254944" y="3395341"/>
            <a:ext cx="7699248" cy="110799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>
                <a:solidFill>
                  <a:prstClr val="white"/>
                </a:solidFill>
                <a:latin typeface="Arial"/>
                <a:ea typeface="+mj-ea"/>
                <a:cs typeface="Arial"/>
              </a:rPr>
              <a:t>S2 Team D:</a:t>
            </a:r>
          </a:p>
          <a:p>
            <a:pPr algn="ctr"/>
            <a:r>
              <a:rPr lang="en-US" sz="2200">
                <a:solidFill>
                  <a:prstClr val="white"/>
                </a:solidFill>
                <a:latin typeface="Arial"/>
                <a:ea typeface="+mj-ea"/>
                <a:cs typeface="Arial"/>
              </a:rPr>
              <a:t>Dominick Barry, Josh Hernandez, Nathan Krikawa, </a:t>
            </a:r>
          </a:p>
          <a:p>
            <a:pPr algn="ctr"/>
            <a:r>
              <a:rPr lang="en-US" sz="2200">
                <a:solidFill>
                  <a:prstClr val="white"/>
                </a:solidFill>
                <a:latin typeface="Arial"/>
                <a:ea typeface="+mj-ea"/>
                <a:cs typeface="Arial"/>
              </a:rPr>
              <a:t>Jaden McGee, Calvin Schenkenberger, Garrett </a:t>
            </a:r>
            <a:r>
              <a:rPr lang="en-US" sz="2200" err="1">
                <a:solidFill>
                  <a:prstClr val="white"/>
                </a:solidFill>
                <a:latin typeface="Arial"/>
                <a:ea typeface="+mj-ea"/>
                <a:cs typeface="Arial"/>
              </a:rPr>
              <a:t>Siemann</a:t>
            </a:r>
            <a:endParaRPr lang="en-US">
              <a:solidFill>
                <a:prstClr val="white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1488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rtifact">
            <a:extLst>
              <a:ext uri="{FF2B5EF4-FFF2-40B4-BE49-F238E27FC236}">
                <a16:creationId xmlns:a16="http://schemas.microsoft.com/office/drawing/2014/main" id="{EEE3717F-BEE0-58F6-BC45-ACADD5DC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1879600"/>
          </a:xfrm>
          <a:prstGeom prst="rect">
            <a:avLst/>
          </a:prstGeom>
        </p:spPr>
      </p:pic>
      <p:sp>
        <p:nvSpPr>
          <p:cNvPr id="6" name="H1">
            <a:extLst>
              <a:ext uri="{FF2B5EF4-FFF2-40B4-BE49-F238E27FC236}">
                <a16:creationId xmlns:a16="http://schemas.microsoft.com/office/drawing/2014/main" id="{CC2367EF-5E84-C020-EE59-AA0F4839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05" y="401433"/>
            <a:ext cx="10515600" cy="704918"/>
          </a:xfrm>
        </p:spPr>
        <p:txBody>
          <a:bodyPr>
            <a:noAutofit/>
          </a:bodyPr>
          <a:lstStyle/>
          <a:p>
            <a:r>
              <a:rPr lang="en-US" sz="5400" b="1">
                <a:solidFill>
                  <a:schemeClr val="bg1"/>
                </a:solidFill>
                <a:latin typeface="Arial" panose="020B0604020202020204" pitchFamily="34" charset="0"/>
              </a:rPr>
              <a:t>Conclusion and Future Work</a:t>
            </a:r>
            <a:endParaRPr lang="en-US" sz="5400">
              <a:solidFill>
                <a:schemeClr val="bg1"/>
              </a:solidFill>
            </a:endParaRPr>
          </a:p>
        </p:txBody>
      </p:sp>
      <p:sp>
        <p:nvSpPr>
          <p:cNvPr id="18" name="P">
            <a:extLst>
              <a:ext uri="{FF2B5EF4-FFF2-40B4-BE49-F238E27FC236}">
                <a16:creationId xmlns:a16="http://schemas.microsoft.com/office/drawing/2014/main" id="{659FF121-60AE-3ABB-157B-46C18E0B01C0}"/>
              </a:ext>
            </a:extLst>
          </p:cNvPr>
          <p:cNvSpPr txBox="1"/>
          <p:nvPr/>
        </p:nvSpPr>
        <p:spPr>
          <a:xfrm>
            <a:off x="833405" y="2201956"/>
            <a:ext cx="5403850" cy="38164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>
                <a:solidFill>
                  <a:srgbClr val="003466"/>
                </a:solidFill>
                <a:latin typeface="Arial"/>
                <a:cs typeface="Arial"/>
              </a:rPr>
              <a:t>Current food delivery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3466"/>
                </a:solidFill>
                <a:effectLst/>
                <a:uLnTx/>
                <a:uFillTx/>
                <a:latin typeface="Arial"/>
                <a:cs typeface="Arial"/>
              </a:rPr>
              <a:t> systems are inadequate</a:t>
            </a:r>
            <a:endParaRPr lang="en-US" sz="1800" b="1" i="0" u="none" strike="noStrike" kern="1200" cap="none" spc="0" normalizeH="0" baseline="0" noProof="0">
              <a:ln>
                <a:noFill/>
              </a:ln>
              <a:solidFill>
                <a:srgbClr val="003466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3466"/>
                </a:solidFill>
                <a:effectLst/>
                <a:uLnTx/>
                <a:uFillTx/>
                <a:latin typeface="Arial"/>
                <a:cs typeface="Arial"/>
              </a:rPr>
              <a:t>Slow</a:t>
            </a:r>
            <a:endParaRPr lang="en-US" sz="1800" b="0" i="0" u="none" strike="noStrike" kern="1200" cap="none" spc="0" normalizeH="0" baseline="0" noProof="0">
              <a:ln>
                <a:noFill/>
              </a:ln>
              <a:solidFill>
                <a:srgbClr val="003466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Expensive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3466"/>
                </a:solidFill>
                <a:effectLst/>
                <a:uLnTx/>
                <a:uFillTx/>
                <a:latin typeface="Arial"/>
                <a:cs typeface="Arial"/>
              </a:rPr>
              <a:t>Unreliable</a:t>
            </a:r>
            <a:endParaRPr lang="en-US" sz="1800" b="0" i="0" u="none" strike="noStrike" kern="1200" cap="none" spc="0" normalizeH="0" baseline="0" noProof="0">
              <a:ln>
                <a:noFill/>
              </a:ln>
              <a:solidFill>
                <a:srgbClr val="003466"/>
              </a:solidFill>
              <a:effectLst/>
              <a:uLnTx/>
              <a:uFillTx/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b="1">
                <a:solidFill>
                  <a:srgbClr val="003466"/>
                </a:solidFill>
                <a:latin typeface="Arial"/>
                <a:cs typeface="Arial"/>
              </a:rPr>
              <a:t>Our drone is the solution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3466"/>
                </a:solidFill>
                <a:latin typeface="Arial"/>
                <a:cs typeface="Arial"/>
              </a:rPr>
              <a:t>Fast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Affordable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Completely autonomous</a:t>
            </a:r>
          </a:p>
          <a:p>
            <a:pPr>
              <a:spcAft>
                <a:spcPts val="1200"/>
              </a:spcAft>
            </a:pPr>
            <a:endParaRPr lang="en-US">
              <a:solidFill>
                <a:srgbClr val="003466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Figure">
            <a:extLst>
              <a:ext uri="{FF2B5EF4-FFF2-40B4-BE49-F238E27FC236}">
                <a16:creationId xmlns:a16="http://schemas.microsoft.com/office/drawing/2014/main" id="{C3A3102F-1B8D-CE73-BF23-8CC957C9B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647" y="6504529"/>
            <a:ext cx="4473115" cy="160178"/>
          </a:xfrm>
          <a:prstGeom prst="rect">
            <a:avLst/>
          </a:prstGeom>
        </p:spPr>
      </p:pic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9AAB9B52-1B57-925C-7B8F-C0CBDFAD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Calvin Schenkenberger  </a:t>
            </a:r>
            <a:fld id="{175166F6-F931-CC42-835D-68601A0A43FB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4F2DCE-EC6E-3C5A-F437-84605A60721E}"/>
              </a:ext>
            </a:extLst>
          </p:cNvPr>
          <p:cNvSpPr txBox="1"/>
          <p:nvPr/>
        </p:nvSpPr>
        <p:spPr>
          <a:xfrm>
            <a:off x="6545791" y="2203978"/>
            <a:ext cx="4802187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3466"/>
                </a:solidFill>
                <a:latin typeface="Arial"/>
                <a:ea typeface="Calibri"/>
                <a:cs typeface="Calibri"/>
              </a:rPr>
              <a:t>Moving Forward</a:t>
            </a:r>
          </a:p>
          <a:p>
            <a:endParaRPr lang="en-US" b="1">
              <a:solidFill>
                <a:srgbClr val="003466"/>
              </a:solidFill>
              <a:latin typeface="Arial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solidFill>
                  <a:srgbClr val="003466"/>
                </a:solidFill>
                <a:latin typeface="Arial"/>
                <a:ea typeface="Calibri"/>
                <a:cs typeface="Calibri"/>
              </a:rPr>
              <a:t>Expand the company to reach more clients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solidFill>
                  <a:srgbClr val="003466"/>
                </a:solidFill>
                <a:latin typeface="Arial"/>
                <a:ea typeface="Calibri"/>
                <a:cs typeface="Calibri"/>
              </a:rPr>
              <a:t>Improve off the data we receive</a:t>
            </a:r>
          </a:p>
          <a:p>
            <a:pPr marL="285750" indent="-285750">
              <a:buFont typeface="Arial"/>
              <a:buChar char="•"/>
            </a:pPr>
            <a:endParaRPr lang="en-US">
              <a:solidFill>
                <a:srgbClr val="003466"/>
              </a:solidFill>
              <a:latin typeface="Arial"/>
              <a:ea typeface="Calibri"/>
              <a:cs typeface="Calibri"/>
            </a:endParaRPr>
          </a:p>
        </p:txBody>
      </p:sp>
      <p:pic>
        <p:nvPicPr>
          <p:cNvPr id="8" name="Picture 7" descr="What Is Good Food Better The Future - vrogue.co">
            <a:extLst>
              <a:ext uri="{FF2B5EF4-FFF2-40B4-BE49-F238E27FC236}">
                <a16:creationId xmlns:a16="http://schemas.microsoft.com/office/drawing/2014/main" id="{19027806-E336-B126-9487-5908BDE39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3101" y="3764330"/>
            <a:ext cx="3578885" cy="23966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557213-41C3-488D-5CA2-0E6F1C1238C3}"/>
              </a:ext>
            </a:extLst>
          </p:cNvPr>
          <p:cNvSpPr txBox="1"/>
          <p:nvPr/>
        </p:nvSpPr>
        <p:spPr>
          <a:xfrm>
            <a:off x="5562128" y="6116336"/>
            <a:ext cx="6096000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>
                <a:solidFill>
                  <a:srgbClr val="003466"/>
                </a:solidFill>
              </a:rPr>
              <a:t>Figure 38: Better Future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rtifact">
            <a:extLst>
              <a:ext uri="{FF2B5EF4-FFF2-40B4-BE49-F238E27FC236}">
                <a16:creationId xmlns:a16="http://schemas.microsoft.com/office/drawing/2014/main" id="{EEE3717F-BEE0-58F6-BC45-ACADD5DC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1879600"/>
          </a:xfrm>
          <a:prstGeom prst="rect">
            <a:avLst/>
          </a:prstGeom>
        </p:spPr>
      </p:pic>
      <p:sp>
        <p:nvSpPr>
          <p:cNvPr id="6" name="H1">
            <a:extLst>
              <a:ext uri="{FF2B5EF4-FFF2-40B4-BE49-F238E27FC236}">
                <a16:creationId xmlns:a16="http://schemas.microsoft.com/office/drawing/2014/main" id="{CC2367EF-5E84-C020-EE59-AA0F4839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05" y="401433"/>
            <a:ext cx="10515600" cy="704918"/>
          </a:xfrm>
        </p:spPr>
        <p:txBody>
          <a:bodyPr>
            <a:noAutofit/>
          </a:bodyPr>
          <a:lstStyle/>
          <a:p>
            <a:r>
              <a:rPr lang="en-US" sz="5400" b="1">
                <a:solidFill>
                  <a:schemeClr val="bg1"/>
                </a:solidFill>
                <a:latin typeface="Arial" panose="020B0604020202020204" pitchFamily="34" charset="0"/>
              </a:rPr>
              <a:t>References</a:t>
            </a:r>
            <a:endParaRPr lang="en-US" sz="5400">
              <a:solidFill>
                <a:schemeClr val="bg1"/>
              </a:solidFill>
            </a:endParaRPr>
          </a:p>
        </p:txBody>
      </p:sp>
      <p:sp>
        <p:nvSpPr>
          <p:cNvPr id="18" name="P">
            <a:extLst>
              <a:ext uri="{FF2B5EF4-FFF2-40B4-BE49-F238E27FC236}">
                <a16:creationId xmlns:a16="http://schemas.microsoft.com/office/drawing/2014/main" id="{659FF121-60AE-3ABB-157B-46C18E0B01C0}"/>
              </a:ext>
            </a:extLst>
          </p:cNvPr>
          <p:cNvSpPr txBox="1"/>
          <p:nvPr/>
        </p:nvSpPr>
        <p:spPr>
          <a:xfrm>
            <a:off x="833404" y="1748190"/>
            <a:ext cx="10515600" cy="489364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>
                <a:solidFill>
                  <a:srgbClr val="003466"/>
                </a:solidFill>
                <a:latin typeface="Arial"/>
                <a:ea typeface="+mn-lt"/>
                <a:cs typeface="+mn-lt"/>
              </a:rPr>
              <a:t>[1]	D. Joshi, D. Deb, and S. M. </a:t>
            </a:r>
            <a:r>
              <a:rPr lang="en-US" err="1">
                <a:solidFill>
                  <a:srgbClr val="003466"/>
                </a:solidFill>
                <a:latin typeface="Arial"/>
                <a:ea typeface="+mn-lt"/>
                <a:cs typeface="+mn-lt"/>
              </a:rPr>
              <a:t>Muyeen</a:t>
            </a:r>
            <a:r>
              <a:rPr lang="en-US">
                <a:solidFill>
                  <a:srgbClr val="003466"/>
                </a:solidFill>
                <a:latin typeface="Arial"/>
                <a:ea typeface="+mn-lt"/>
                <a:cs typeface="+mn-lt"/>
              </a:rPr>
              <a:t>, “Comprehensive Review on electric propulsion system 	of Unmanned Aerial Vehicles,” Frontiers, 	https://www.frontiersin.org/articles/10.3389/fenrg.2022.752012/full (accessed Mar. 1, 2024). </a:t>
            </a:r>
            <a:endParaRPr lang="en-US"/>
          </a:p>
          <a:p>
            <a:pPr>
              <a:spcAft>
                <a:spcPts val="1200"/>
              </a:spcAft>
            </a:pPr>
            <a:endParaRPr lang="en-US">
              <a:solidFill>
                <a:srgbClr val="003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>
                <a:solidFill>
                  <a:srgbClr val="003466"/>
                </a:solidFill>
                <a:effectLst/>
                <a:latin typeface="Arial"/>
                <a:cs typeface="Arial"/>
              </a:rPr>
              <a:t>[</a:t>
            </a:r>
            <a:r>
              <a:rPr lang="en-US">
                <a:solidFill>
                  <a:srgbClr val="003466"/>
                </a:solidFill>
                <a:latin typeface="Arial"/>
                <a:cs typeface="Arial"/>
              </a:rPr>
              <a:t>2</a:t>
            </a:r>
            <a:r>
              <a:rPr lang="en-US">
                <a:solidFill>
                  <a:srgbClr val="003466"/>
                </a:solidFill>
                <a:effectLst/>
                <a:latin typeface="Arial"/>
                <a:cs typeface="Arial"/>
              </a:rPr>
              <a:t>]	P. </a:t>
            </a:r>
            <a:r>
              <a:rPr lang="en-US" err="1">
                <a:solidFill>
                  <a:srgbClr val="003466"/>
                </a:solidFill>
                <a:effectLst/>
                <a:latin typeface="Arial"/>
                <a:cs typeface="Arial"/>
              </a:rPr>
              <a:t>Kardasz</a:t>
            </a:r>
            <a:r>
              <a:rPr lang="en-US">
                <a:solidFill>
                  <a:srgbClr val="003466"/>
                </a:solidFill>
                <a:effectLst/>
                <a:latin typeface="Arial"/>
                <a:cs typeface="Arial"/>
              </a:rPr>
              <a:t> and J. </a:t>
            </a:r>
            <a:r>
              <a:rPr lang="en-US" err="1">
                <a:solidFill>
                  <a:srgbClr val="003466"/>
                </a:solidFill>
                <a:effectLst/>
                <a:latin typeface="Arial"/>
                <a:cs typeface="Arial"/>
              </a:rPr>
              <a:t>Doskocz</a:t>
            </a:r>
            <a:r>
              <a:rPr lang="en-US">
                <a:solidFill>
                  <a:srgbClr val="003466"/>
                </a:solidFill>
                <a:effectLst/>
                <a:latin typeface="Arial"/>
                <a:cs typeface="Arial"/>
              </a:rPr>
              <a:t>, “Drones and possibilities of their using,” Journal of Civil &amp;amp; 	Environmental Engineering, vol. 6, no. 3, 2016. doi:10.4172/2165-784x.1000233</a:t>
            </a:r>
            <a:r>
              <a:rPr lang="en-US">
                <a:solidFill>
                  <a:srgbClr val="003466"/>
                </a:solidFill>
                <a:latin typeface="Arial"/>
                <a:cs typeface="Arial"/>
              </a:rPr>
              <a:t> </a:t>
            </a:r>
            <a:endParaRPr lang="en-US">
              <a:solidFill>
                <a:srgbClr val="003466"/>
              </a:solidFill>
              <a:latin typeface="Arial" panose="020B0604020202020204" pitchFamily="34" charset="0"/>
              <a:cs typeface="Arial"/>
            </a:endParaRPr>
          </a:p>
          <a:p>
            <a:pPr>
              <a:spcAft>
                <a:spcPts val="1200"/>
              </a:spcAft>
            </a:pPr>
            <a:endParaRPr lang="en-US">
              <a:solidFill>
                <a:srgbClr val="003466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>
                <a:solidFill>
                  <a:srgbClr val="003466"/>
                </a:solidFill>
                <a:effectLst/>
                <a:latin typeface="Arial"/>
                <a:cs typeface="Arial"/>
              </a:rPr>
              <a:t>[3] 	K. </a:t>
            </a:r>
            <a:r>
              <a:rPr lang="en-US" err="1">
                <a:solidFill>
                  <a:srgbClr val="003466"/>
                </a:solidFill>
                <a:effectLst/>
                <a:latin typeface="Arial"/>
                <a:cs typeface="Arial"/>
              </a:rPr>
              <a:t>Chokkarapu</a:t>
            </a:r>
            <a:r>
              <a:rPr lang="en-US">
                <a:solidFill>
                  <a:srgbClr val="003466"/>
                </a:solidFill>
                <a:effectLst/>
                <a:latin typeface="Arial"/>
                <a:cs typeface="Arial"/>
              </a:rPr>
              <a:t> Sai et al., “Design and Static Structural Analysis of a Quadcopter,” 	International Journal of Advances in Engineering and Management, vol. 3, no. 7, pp. 3565–	3568, Jul. 2021. doi:10.35629/5252-030735653568</a:t>
            </a:r>
            <a:r>
              <a:rPr lang="en-US">
                <a:solidFill>
                  <a:srgbClr val="003466"/>
                </a:solidFill>
                <a:latin typeface="Arial"/>
                <a:cs typeface="Arial"/>
              </a:rPr>
              <a:t> </a:t>
            </a:r>
          </a:p>
          <a:p>
            <a:pPr>
              <a:spcAft>
                <a:spcPts val="1200"/>
              </a:spcAft>
            </a:pPr>
            <a:endParaRPr lang="en-US">
              <a:solidFill>
                <a:srgbClr val="003466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>
                <a:solidFill>
                  <a:srgbClr val="003466"/>
                </a:solidFill>
                <a:effectLst/>
                <a:latin typeface="Arial" panose="020B0604020202020204" pitchFamily="34" charset="0"/>
                <a:cs typeface="Arial"/>
              </a:rPr>
              <a:t>[4] 	</a:t>
            </a:r>
            <a:r>
              <a:rPr lang="en-US" b="0" i="0">
                <a:solidFill>
                  <a:srgbClr val="003466"/>
                </a:solidFill>
                <a:effectLst/>
                <a:latin typeface="Arial" panose="020B0604020202020204" pitchFamily="34" charset="0"/>
              </a:rPr>
              <a:t>National Society of Professional Engineers, Codes of Ethics, National Society of</a:t>
            </a:r>
            <a:br>
              <a:rPr lang="en-US">
                <a:solidFill>
                  <a:srgbClr val="003466"/>
                </a:solidFill>
              </a:rPr>
            </a:br>
            <a:r>
              <a:rPr lang="en-US">
                <a:solidFill>
                  <a:srgbClr val="003466"/>
                </a:solidFill>
              </a:rPr>
              <a:t>	</a:t>
            </a:r>
            <a:r>
              <a:rPr lang="en-US" b="0" i="0">
                <a:solidFill>
                  <a:srgbClr val="003466"/>
                </a:solidFill>
                <a:effectLst/>
                <a:latin typeface="Arial" panose="020B0604020202020204" pitchFamily="34" charset="0"/>
              </a:rPr>
              <a:t>Professional Engineers , 2019.</a:t>
            </a:r>
            <a:endParaRPr lang="en-US">
              <a:solidFill>
                <a:srgbClr val="003466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>
              <a:spcAft>
                <a:spcPts val="1200"/>
              </a:spcAft>
            </a:pPr>
            <a:endParaRPr lang="en-US">
              <a:solidFill>
                <a:srgbClr val="003466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Figure">
            <a:extLst>
              <a:ext uri="{FF2B5EF4-FFF2-40B4-BE49-F238E27FC236}">
                <a16:creationId xmlns:a16="http://schemas.microsoft.com/office/drawing/2014/main" id="{C3A3102F-1B8D-CE73-BF23-8CC957C9B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647" y="6504529"/>
            <a:ext cx="4473115" cy="160178"/>
          </a:xfrm>
          <a:prstGeom prst="rect">
            <a:avLst/>
          </a:prstGeom>
        </p:spPr>
      </p:pic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9AAB9B52-1B57-925C-7B8F-C0CBDFAD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Garrett Siemann  </a:t>
            </a:r>
            <a:fld id="{175166F6-F931-CC42-835D-68601A0A43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3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rtifact">
            <a:extLst>
              <a:ext uri="{FF2B5EF4-FFF2-40B4-BE49-F238E27FC236}">
                <a16:creationId xmlns:a16="http://schemas.microsoft.com/office/drawing/2014/main" id="{8C0F300E-E363-1FD6-03FC-26F019A9F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H1">
            <a:extLst>
              <a:ext uri="{FF2B5EF4-FFF2-40B4-BE49-F238E27FC236}">
                <a16:creationId xmlns:a16="http://schemas.microsoft.com/office/drawing/2014/main" id="{74EF9B66-2D34-35F1-B1BD-A0AB53E9E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824" y="1505874"/>
            <a:ext cx="9144000" cy="1133628"/>
          </a:xfrm>
        </p:spPr>
        <p:txBody>
          <a:bodyPr>
            <a:normAutofit/>
          </a:bodyPr>
          <a:lstStyle/>
          <a:p>
            <a:r>
              <a:rPr lang="en-US" sz="7500" b="1">
                <a:solidFill>
                  <a:srgbClr val="0024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sz="7500"/>
          </a:p>
        </p:txBody>
      </p:sp>
      <p:pic>
        <p:nvPicPr>
          <p:cNvPr id="12" name="Figure">
            <a:extLst>
              <a:ext uri="{FF2B5EF4-FFF2-40B4-BE49-F238E27FC236}">
                <a16:creationId xmlns:a16="http://schemas.microsoft.com/office/drawing/2014/main" id="{A8B0D61F-16B3-774E-AA6C-80DC2AF1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888424" y="6276106"/>
            <a:ext cx="4415152" cy="218898"/>
          </a:xfrm>
          <a:prstGeom prst="rect">
            <a:avLst/>
          </a:prstGeom>
        </p:spPr>
      </p:pic>
      <p:sp>
        <p:nvSpPr>
          <p:cNvPr id="2" name="H1">
            <a:extLst>
              <a:ext uri="{FF2B5EF4-FFF2-40B4-BE49-F238E27FC236}">
                <a16:creationId xmlns:a16="http://schemas.microsoft.com/office/drawing/2014/main" id="{74EF9B66-2D34-35F1-B1BD-A0AB53E9E190}"/>
              </a:ext>
            </a:extLst>
          </p:cNvPr>
          <p:cNvSpPr txBox="1">
            <a:spLocks/>
          </p:cNvSpPr>
          <p:nvPr/>
        </p:nvSpPr>
        <p:spPr>
          <a:xfrm>
            <a:off x="1694224" y="3087375"/>
            <a:ext cx="9144000" cy="11336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500" b="1">
                <a:solidFill>
                  <a:srgbClr val="0024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  <a:endParaRPr lang="en-US" sz="7500"/>
          </a:p>
        </p:txBody>
      </p:sp>
    </p:spTree>
    <p:extLst>
      <p:ext uri="{BB962C8B-B14F-4D97-AF65-F5344CB8AC3E}">
        <p14:creationId xmlns:p14="http://schemas.microsoft.com/office/powerpoint/2010/main" val="486473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90185d4-c16c-4b87-bb39-a9ebaa3dd020">
      <UserInfo>
        <DisplayName>Jaden Kit McGee</DisplayName>
        <AccountId>16</AccountId>
        <AccountType/>
      </UserInfo>
      <UserInfo>
        <DisplayName>Joshua Michael Hernandez</DisplayName>
        <AccountId>68</AccountId>
        <AccountType/>
      </UserInfo>
      <UserInfo>
        <DisplayName>Dominick Petr Barry</DisplayName>
        <AccountId>19</AccountId>
        <AccountType/>
      </UserInfo>
      <UserInfo>
        <DisplayName>Calvin Michael Schenkenberger</DisplayName>
        <AccountId>65</AccountId>
        <AccountType/>
      </UserInfo>
      <UserInfo>
        <DisplayName>Garrett Z Siemann</DisplayName>
        <AccountId>49</AccountId>
        <AccountType/>
      </UserInfo>
    </SharedWithUsers>
    <_activity xmlns="590607cc-2583-4f34-ab05-d4b17a0eaf2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A09F568176DB4F9C5DAC9D56D8FBA9" ma:contentTypeVersion="9" ma:contentTypeDescription="Create a new document." ma:contentTypeScope="" ma:versionID="16c0a043dc25e9d97eef960f59f628e2">
  <xsd:schema xmlns:xsd="http://www.w3.org/2001/XMLSchema" xmlns:xs="http://www.w3.org/2001/XMLSchema" xmlns:p="http://schemas.microsoft.com/office/2006/metadata/properties" xmlns:ns3="590607cc-2583-4f34-ab05-d4b17a0eaf20" xmlns:ns4="a90185d4-c16c-4b87-bb39-a9ebaa3dd020" targetNamespace="http://schemas.microsoft.com/office/2006/metadata/properties" ma:root="true" ma:fieldsID="ad810cf22f01e6791b5c04d6a8cca968" ns3:_="" ns4:_="">
    <xsd:import namespace="590607cc-2583-4f34-ab05-d4b17a0eaf20"/>
    <xsd:import namespace="a90185d4-c16c-4b87-bb39-a9ebaa3dd0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0607cc-2583-4f34-ab05-d4b17a0ea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185d4-c16c-4b87-bb39-a9ebaa3dd0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28867D-60A3-4042-B67A-538F2650F8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0CDE4D-3028-47A9-A6E4-64CC2CECE773}">
  <ds:schemaRefs>
    <ds:schemaRef ds:uri="http://purl.org/dc/elements/1.1/"/>
    <ds:schemaRef ds:uri="http://schemas.microsoft.com/office/2006/metadata/properties"/>
    <ds:schemaRef ds:uri="590607cc-2583-4f34-ab05-d4b17a0eaf20"/>
    <ds:schemaRef ds:uri="http://www.w3.org/XML/1998/namespace"/>
    <ds:schemaRef ds:uri="http://purl.org/dc/terms/"/>
    <ds:schemaRef ds:uri="a90185d4-c16c-4b87-bb39-a9ebaa3dd0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5D45DF7-6F76-4D5C-85EE-AC57BB6904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0607cc-2583-4f34-ab05-d4b17a0eaf20"/>
    <ds:schemaRef ds:uri="a90185d4-c16c-4b87-bb39-a9ebaa3dd0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Widescreen</PresentationFormat>
  <Paragraphs>34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SnackFlight</vt:lpstr>
      <vt:lpstr>Conclusion and Future Work</vt:lpstr>
      <vt:lpstr>References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</dc:title>
  <dc:creator>Amanda Grace Macholl</dc:creator>
  <cp:lastModifiedBy>Nathan Altair Krikawa</cp:lastModifiedBy>
  <cp:revision>2</cp:revision>
  <dcterms:created xsi:type="dcterms:W3CDTF">2022-02-25T17:26:29Z</dcterms:created>
  <dcterms:modified xsi:type="dcterms:W3CDTF">2024-09-11T22:47:24Z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0x01010093A09F568176DB4F9C5DAC9D56D8FBA9</vt:lpwstr>
  </property>
  <property fmtid="{D5CDD505-2E9C-101B-9397-08002B2CF9AE}" pid="3" name="MediaServiceImageTags">
    <vt:lpwstr/>
  </property>
</Properties>
</file>